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0"/>
  </p:handoutMasterIdLst>
  <p:sldIdLst>
    <p:sldId id="365" r:id="rId2"/>
    <p:sldId id="369" r:id="rId3"/>
    <p:sldId id="370" r:id="rId4"/>
    <p:sldId id="371" r:id="rId5"/>
    <p:sldId id="372" r:id="rId6"/>
    <p:sldId id="374" r:id="rId7"/>
    <p:sldId id="373" r:id="rId8"/>
    <p:sldId id="34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30/08/2018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BCF45D-32FB-4F46-A7DC-520B8311B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05" b="19418"/>
          <a:stretch/>
        </p:blipFill>
        <p:spPr>
          <a:xfrm>
            <a:off x="-1" y="3781988"/>
            <a:ext cx="12192001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EA6B2A1-FDE3-4AF1-AD51-54869EC7D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05" b="19418"/>
          <a:stretch/>
        </p:blipFill>
        <p:spPr>
          <a:xfrm>
            <a:off x="-1" y="3781988"/>
            <a:ext cx="12192001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078985"/>
            <a:ext cx="12191999" cy="1710017"/>
          </a:xfrm>
          <a:solidFill>
            <a:srgbClr val="FFFFFF">
              <a:alpha val="30196"/>
            </a:srgbClr>
          </a:solidFill>
          <a:effectLst/>
        </p:spPr>
        <p:txBody>
          <a:bodyPr>
            <a:normAutofit/>
          </a:bodyPr>
          <a:lstStyle/>
          <a:p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moose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sz="4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dcs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world</a:t>
            </a:r>
            <a:b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cargo handling</a:t>
            </a:r>
            <a:endParaRPr lang="nl-BE" sz="3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2,4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m.o.o.s.e</a:t>
            </a:r>
            <a:r>
              <a:rPr lang="nl-BE" dirty="0"/>
              <a:t>. Cargo system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9937D3F-F21E-42EB-90C3-23DECBF19E35}"/>
              </a:ext>
            </a:extLst>
          </p:cNvPr>
          <p:cNvSpPr/>
          <p:nvPr/>
        </p:nvSpPr>
        <p:spPr>
          <a:xfrm>
            <a:off x="245935" y="2078985"/>
            <a:ext cx="5580062" cy="44948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8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with different Carrier types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3C2D2D3-8AFB-4F36-ADBA-1B54680E7E6D}"/>
              </a:ext>
            </a:extLst>
          </p:cNvPr>
          <p:cNvSpPr/>
          <p:nvPr/>
        </p:nvSpPr>
        <p:spPr>
          <a:xfrm>
            <a:off x="6186002" y="2078985"/>
            <a:ext cx="5760064" cy="44948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8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for</a:t>
            </a:r>
            <a:r>
              <a:rPr lang="nl-BE" sz="28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Different CARGO </a:t>
            </a:r>
            <a:r>
              <a:rPr lang="nl-BE" sz="28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objects</a:t>
            </a:r>
            <a:endParaRPr lang="nl-BE" sz="2800" dirty="0">
              <a:solidFill>
                <a:schemeClr val="accent1"/>
              </a:solidFill>
              <a:latin typeface="Stencil Cargo Army" panose="02000500000000000000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7D5CBE-416F-4E97-8DFB-990DBF4F914A}"/>
              </a:ext>
            </a:extLst>
          </p:cNvPr>
          <p:cNvSpPr txBox="1"/>
          <p:nvPr/>
        </p:nvSpPr>
        <p:spPr>
          <a:xfrm>
            <a:off x="699131" y="270899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Armed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  <a:r>
              <a:rPr lang="nl-BE" sz="1800" dirty="0" err="1">
                <a:latin typeface="Stencil Cargo Army" panose="02000500000000000000" pitchFamily="2" charset="0"/>
              </a:rPr>
              <a:t>personnel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</a:p>
          <a:p>
            <a:pPr algn="l"/>
            <a:r>
              <a:rPr lang="nl-BE" sz="1800" dirty="0">
                <a:latin typeface="Stencil Cargo Army" panose="02000500000000000000" pitchFamily="2" charset="0"/>
              </a:rPr>
              <a:t>Carriers, trucks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214946F-E2E0-46EF-9569-C7CEF0E17330}"/>
              </a:ext>
            </a:extLst>
          </p:cNvPr>
          <p:cNvSpPr txBox="1"/>
          <p:nvPr/>
        </p:nvSpPr>
        <p:spPr>
          <a:xfrm>
            <a:off x="699131" y="360900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helicopters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3984BA9-0F1D-4808-A6AA-A7DA08913378}"/>
              </a:ext>
            </a:extLst>
          </p:cNvPr>
          <p:cNvSpPr txBox="1"/>
          <p:nvPr/>
        </p:nvSpPr>
        <p:spPr>
          <a:xfrm>
            <a:off x="699131" y="450901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airplanes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700671-C47E-4777-8E2B-4C24B38DF7D3}"/>
              </a:ext>
            </a:extLst>
          </p:cNvPr>
          <p:cNvSpPr txBox="1"/>
          <p:nvPr/>
        </p:nvSpPr>
        <p:spPr>
          <a:xfrm>
            <a:off x="699131" y="5409022"/>
            <a:ext cx="4586859" cy="810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l"/>
            <a:r>
              <a:rPr lang="nl-BE" sz="1800" dirty="0">
                <a:latin typeface="Stencil Cargo Army" panose="02000500000000000000" pitchFamily="2" charset="0"/>
              </a:rPr>
              <a:t>Transport </a:t>
            </a:r>
          </a:p>
          <a:p>
            <a:pPr algn="l"/>
            <a:r>
              <a:rPr lang="nl-BE" sz="1800" dirty="0" err="1">
                <a:latin typeface="Stencil Cargo Army" panose="02000500000000000000" pitchFamily="2" charset="0"/>
              </a:rPr>
              <a:t>ships</a:t>
            </a:r>
            <a:r>
              <a:rPr lang="nl-BE" sz="1800" dirty="0">
                <a:latin typeface="Stencil Cargo Army" panose="02000500000000000000" pitchFamily="2" charset="0"/>
              </a:rPr>
              <a:t> and </a:t>
            </a:r>
            <a:r>
              <a:rPr lang="nl-BE" sz="1800" dirty="0" err="1">
                <a:latin typeface="Stencil Cargo Army" panose="02000500000000000000" pitchFamily="2" charset="0"/>
              </a:rPr>
              <a:t>vessels</a:t>
            </a:r>
            <a:endParaRPr lang="nl-BE" sz="1800" dirty="0">
              <a:latin typeface="Stencil Cargo Army" panose="02000500000000000000" pitchFamily="2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F5E95B9-C2F4-4AFA-A32A-08B05D51D98A}"/>
              </a:ext>
            </a:extLst>
          </p:cNvPr>
          <p:cNvSpPr txBox="1"/>
          <p:nvPr/>
        </p:nvSpPr>
        <p:spPr>
          <a:xfrm>
            <a:off x="6636006" y="2708992"/>
            <a:ext cx="4860054" cy="1080012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Moveable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  <a:br>
              <a:rPr lang="nl-BE" sz="1800" dirty="0">
                <a:latin typeface="Stencil Cargo Army" panose="02000500000000000000" pitchFamily="2" charset="0"/>
              </a:rPr>
            </a:br>
            <a:endParaRPr lang="nl-BE" sz="1800" dirty="0"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infantry</a:t>
            </a:r>
            <a:r>
              <a:rPr lang="nl-BE" sz="1400" dirty="0">
                <a:solidFill>
                  <a:schemeClr val="bg2"/>
                </a:solidFill>
                <a:latin typeface="Stencil Cargo Army" panose="02000500000000000000" pitchFamily="2" charset="0"/>
              </a:rPr>
              <a:t>, small arms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974B28D-FD8E-4F61-9F91-D29ED7B7734F}"/>
              </a:ext>
            </a:extLst>
          </p:cNvPr>
          <p:cNvSpPr txBox="1"/>
          <p:nvPr/>
        </p:nvSpPr>
        <p:spPr>
          <a:xfrm>
            <a:off x="6636005" y="3927062"/>
            <a:ext cx="4860053" cy="108001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stationary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</a:p>
          <a:p>
            <a:pPr algn="r"/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Crates</a:t>
            </a:r>
            <a:r>
              <a:rPr lang="nl-BE" sz="1400" dirty="0">
                <a:solidFill>
                  <a:schemeClr val="bg2"/>
                </a:solidFill>
                <a:latin typeface="Stencil Cargo Army" panose="02000500000000000000" pitchFamily="2" charset="0"/>
              </a:rPr>
              <a:t>, small </a:t>
            </a:r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vehicles</a:t>
            </a:r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E7E22E1-CEF5-4C51-80E3-9EB7CB3236AF}"/>
              </a:ext>
            </a:extLst>
          </p:cNvPr>
          <p:cNvSpPr txBox="1"/>
          <p:nvPr/>
        </p:nvSpPr>
        <p:spPr>
          <a:xfrm>
            <a:off x="6632816" y="5120758"/>
            <a:ext cx="4860052" cy="109827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1"/>
                </a:solidFill>
                <a:latin typeface="Call Of Ops Duty" panose="02000500000000000000" pitchFamily="2" charset="0"/>
              </a:defRPr>
            </a:lvl1pPr>
          </a:lstStyle>
          <a:p>
            <a:pPr algn="r"/>
            <a:r>
              <a:rPr lang="nl-BE" sz="1800" dirty="0" err="1">
                <a:latin typeface="Stencil Cargo Army" panose="02000500000000000000" pitchFamily="2" charset="0"/>
              </a:rPr>
              <a:t>Sling</a:t>
            </a:r>
            <a:r>
              <a:rPr lang="nl-BE" sz="1800" dirty="0">
                <a:latin typeface="Stencil Cargo Army" panose="02000500000000000000" pitchFamily="2" charset="0"/>
              </a:rPr>
              <a:t> </a:t>
            </a:r>
            <a:r>
              <a:rPr lang="nl-BE" sz="1800" dirty="0" err="1">
                <a:latin typeface="Stencil Cargo Army" panose="02000500000000000000" pitchFamily="2" charset="0"/>
              </a:rPr>
              <a:t>loadable</a:t>
            </a:r>
            <a:r>
              <a:rPr lang="nl-BE" sz="1800" dirty="0">
                <a:latin typeface="Stencil Cargo Army" panose="02000500000000000000" pitchFamily="2" charset="0"/>
              </a:rPr>
              <a:t> cargo</a:t>
            </a:r>
          </a:p>
          <a:p>
            <a:pPr algn="r"/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  <a:p>
            <a:pPr algn="r"/>
            <a:r>
              <a:rPr lang="nl-BE" sz="1400" dirty="0" err="1">
                <a:solidFill>
                  <a:schemeClr val="bg2"/>
                </a:solidFill>
                <a:latin typeface="Stencil Cargo Army" panose="02000500000000000000" pitchFamily="2" charset="0"/>
              </a:rPr>
              <a:t>crates</a:t>
            </a:r>
            <a:endParaRPr lang="nl-BE" sz="1400" dirty="0">
              <a:solidFill>
                <a:schemeClr val="bg2"/>
              </a:solidFill>
              <a:latin typeface="Stencil Cargo Army" panose="02000500000000000000" pitchFamily="2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89F6B6-3A60-4047-8797-75379965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4028082"/>
            <a:ext cx="1980024" cy="8889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BAC2BA9-23EA-4C2B-9329-DDC3DA68C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" r="12000"/>
          <a:stretch/>
        </p:blipFill>
        <p:spPr>
          <a:xfrm>
            <a:off x="6726006" y="2798993"/>
            <a:ext cx="1980024" cy="90001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4A19C97-AE95-4A92-A407-615D03725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40" y="5218518"/>
            <a:ext cx="1973990" cy="91051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7BC7F7F-6D8A-4DE4-80D8-CC487B43B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72" y="2786672"/>
            <a:ext cx="1800016" cy="6569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7518513-EAD7-4BCF-834E-28003D376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0" t="409" r="9880" b="-409"/>
          <a:stretch/>
        </p:blipFill>
        <p:spPr>
          <a:xfrm>
            <a:off x="3395972" y="369132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2EF2201-1AED-4071-9A02-A4766DF567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7" r="5626"/>
          <a:stretch/>
        </p:blipFill>
        <p:spPr>
          <a:xfrm>
            <a:off x="3395970" y="4590674"/>
            <a:ext cx="1800018" cy="6383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C4D44DC-3F47-45C6-A700-BDCC9DAA87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042"/>
          <a:stretch/>
        </p:blipFill>
        <p:spPr>
          <a:xfrm>
            <a:off x="3395971" y="5499023"/>
            <a:ext cx="1800018" cy="644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08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>
            <a:extLst>
              <a:ext uri="{FF2B5EF4-FFF2-40B4-BE49-F238E27FC236}">
                <a16:creationId xmlns:a16="http://schemas.microsoft.com/office/drawing/2014/main" id="{F348B2DC-3079-4C0A-8012-BBE714E4C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9" b="26236"/>
          <a:stretch/>
        </p:blipFill>
        <p:spPr>
          <a:xfrm>
            <a:off x="8399" y="3782545"/>
            <a:ext cx="12183601" cy="3066493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EFE1E222-10CF-4D89-BBDD-574704C4D739}"/>
              </a:ext>
            </a:extLst>
          </p:cNvPr>
          <p:cNvSpPr/>
          <p:nvPr/>
        </p:nvSpPr>
        <p:spPr>
          <a:xfrm>
            <a:off x="0" y="3782545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Boarding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Moveable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F92E4AD5-AB48-47EB-8DA7-E72F177B1331}"/>
              </a:ext>
            </a:extLst>
          </p:cNvPr>
          <p:cNvSpPr/>
          <p:nvPr/>
        </p:nvSpPr>
        <p:spPr>
          <a:xfrm rot="12044647">
            <a:off x="5469058" y="3798311"/>
            <a:ext cx="570950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30981" y="2520967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5375993" y="4509012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41F5D7A0-F7E1-48D7-9479-762123F8F460}"/>
              </a:ext>
            </a:extLst>
          </p:cNvPr>
          <p:cNvSpPr/>
          <p:nvPr/>
        </p:nvSpPr>
        <p:spPr>
          <a:xfrm>
            <a:off x="2855964" y="4918181"/>
            <a:ext cx="2700030" cy="85084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Moveable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board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when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carrier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range.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6F3A068-277D-4D08-A98B-BC86355F8BB6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pic>
        <p:nvPicPr>
          <p:cNvPr id="40" name="Afbeelding 39">
            <a:extLst>
              <a:ext uri="{FF2B5EF4-FFF2-40B4-BE49-F238E27FC236}">
                <a16:creationId xmlns:a16="http://schemas.microsoft.com/office/drawing/2014/main" id="{698FA5A0-D3B2-4CD8-9F76-BCDE7F12B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425937" y="3132057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Afbeelding 45">
            <a:extLst>
              <a:ext uri="{FF2B5EF4-FFF2-40B4-BE49-F238E27FC236}">
                <a16:creationId xmlns:a16="http://schemas.microsoft.com/office/drawing/2014/main" id="{405785AD-6A5C-4F86-8E73-3B358C2C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7" r="25694"/>
          <a:stretch/>
        </p:blipFill>
        <p:spPr>
          <a:xfrm>
            <a:off x="3935976" y="3402060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C92FDC0C-A619-4810-B209-FD47778C4E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6" r="12000"/>
          <a:stretch/>
        </p:blipFill>
        <p:spPr>
          <a:xfrm>
            <a:off x="6276002" y="4239009"/>
            <a:ext cx="1383723" cy="62896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Afbeelding 50">
            <a:extLst>
              <a:ext uri="{FF2B5EF4-FFF2-40B4-BE49-F238E27FC236}">
                <a16:creationId xmlns:a16="http://schemas.microsoft.com/office/drawing/2014/main" id="{5C4BA933-8B5F-46CF-B2BA-D623B238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3769966"/>
            <a:ext cx="12192000" cy="3079072"/>
          </a:xfrm>
          <a:prstGeom prst="rect">
            <a:avLst/>
          </a:prstGeom>
        </p:spPr>
      </p:pic>
      <p:sp>
        <p:nvSpPr>
          <p:cNvPr id="52" name="Rechthoek 51">
            <a:extLst>
              <a:ext uri="{FF2B5EF4-FFF2-40B4-BE49-F238E27FC236}">
                <a16:creationId xmlns:a16="http://schemas.microsoft.com/office/drawing/2014/main" id="{1EA41496-A759-48BC-864F-CD195CE76435}"/>
              </a:ext>
            </a:extLst>
          </p:cNvPr>
          <p:cNvSpPr/>
          <p:nvPr/>
        </p:nvSpPr>
        <p:spPr>
          <a:xfrm>
            <a:off x="0" y="3773583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50899F6F-1910-49EC-86BB-82C7ABF068C4}"/>
              </a:ext>
            </a:extLst>
          </p:cNvPr>
          <p:cNvSpPr/>
          <p:nvPr/>
        </p:nvSpPr>
        <p:spPr>
          <a:xfrm>
            <a:off x="5547971" y="3060973"/>
            <a:ext cx="2896078" cy="289607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 err="1">
                <a:solidFill>
                  <a:schemeClr val="accent1"/>
                </a:solidFill>
                <a:latin typeface="Call Of Ops Duty" panose="02000500000000000000" pitchFamily="2" charset="0"/>
              </a:rPr>
              <a:t>Near</a:t>
            </a:r>
            <a:endParaRPr lang="nl-BE" sz="2000" dirty="0">
              <a:solidFill>
                <a:schemeClr val="accent1"/>
              </a:solidFill>
              <a:latin typeface="Call Of Ops Duty" panose="02000500000000000000" pitchFamily="2" charset="0"/>
            </a:endParaRP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range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E9C91C08-DABD-481E-BDB9-B68429DC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99" y="4250029"/>
            <a:ext cx="1980024" cy="88899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stationary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F92E4AD5-AB48-47EB-8DA7-E72F177B1331}"/>
              </a:ext>
            </a:extLst>
          </p:cNvPr>
          <p:cNvSpPr/>
          <p:nvPr/>
        </p:nvSpPr>
        <p:spPr>
          <a:xfrm rot="1450687">
            <a:off x="5244756" y="3924443"/>
            <a:ext cx="497659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30981" y="2520967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6096000" y="3248998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41F5D7A0-F7E1-48D7-9479-762123F8F460}"/>
              </a:ext>
            </a:extLst>
          </p:cNvPr>
          <p:cNvSpPr/>
          <p:nvPr/>
        </p:nvSpPr>
        <p:spPr>
          <a:xfrm>
            <a:off x="6456004" y="5505336"/>
            <a:ext cx="3231865" cy="60201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to load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fixed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cargo.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96C4C760-0916-41E2-A42D-37CD2F11266D}"/>
              </a:ext>
            </a:extLst>
          </p:cNvPr>
          <p:cNvSpPr/>
          <p:nvPr/>
        </p:nvSpPr>
        <p:spPr>
          <a:xfrm>
            <a:off x="6366003" y="2720200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The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minimum range to load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fixed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cargo.</a:t>
            </a:r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1E512ABB-F697-4592-BE05-02032DAE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7" r="25694"/>
          <a:stretch/>
        </p:blipFill>
        <p:spPr>
          <a:xfrm>
            <a:off x="425937" y="3132057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Afbeelding 52">
            <a:extLst>
              <a:ext uri="{FF2B5EF4-FFF2-40B4-BE49-F238E27FC236}">
                <a16:creationId xmlns:a16="http://schemas.microsoft.com/office/drawing/2014/main" id="{9C3D4CA8-9B55-4B80-9AA8-1517E3D5F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7" r="25694"/>
          <a:stretch/>
        </p:blipFill>
        <p:spPr>
          <a:xfrm>
            <a:off x="3935976" y="3402060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Afbeelding 54">
            <a:extLst>
              <a:ext uri="{FF2B5EF4-FFF2-40B4-BE49-F238E27FC236}">
                <a16:creationId xmlns:a16="http://schemas.microsoft.com/office/drawing/2014/main" id="{30779A0A-1159-45B6-BF6C-DC9A33DE2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7" r="25694"/>
          <a:stretch/>
        </p:blipFill>
        <p:spPr>
          <a:xfrm>
            <a:off x="5195989" y="4572073"/>
            <a:ext cx="1170014" cy="65694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Ovaal 46">
            <a:extLst>
              <a:ext uri="{FF2B5EF4-FFF2-40B4-BE49-F238E27FC236}">
                <a16:creationId xmlns:a16="http://schemas.microsoft.com/office/drawing/2014/main" id="{42E029D4-1A5F-49D3-9E39-1E9CEE765B01}"/>
              </a:ext>
            </a:extLst>
          </p:cNvPr>
          <p:cNvSpPr/>
          <p:nvPr/>
        </p:nvSpPr>
        <p:spPr>
          <a:xfrm>
            <a:off x="6044977" y="5139019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69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Afbeelding 58">
            <a:extLst>
              <a:ext uri="{FF2B5EF4-FFF2-40B4-BE49-F238E27FC236}">
                <a16:creationId xmlns:a16="http://schemas.microsoft.com/office/drawing/2014/main" id="{26694895-727C-43C5-8CF7-42E61AC8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9" b="23407"/>
          <a:stretch/>
        </p:blipFill>
        <p:spPr>
          <a:xfrm>
            <a:off x="0" y="3781988"/>
            <a:ext cx="12192000" cy="3067050"/>
          </a:xfrm>
          <a:prstGeom prst="rect">
            <a:avLst/>
          </a:prstGeom>
        </p:spPr>
      </p:pic>
      <p:sp>
        <p:nvSpPr>
          <p:cNvPr id="60" name="Rechthoek 59">
            <a:extLst>
              <a:ext uri="{FF2B5EF4-FFF2-40B4-BE49-F238E27FC236}">
                <a16:creationId xmlns:a16="http://schemas.microsoft.com/office/drawing/2014/main" id="{343575A2-57A1-4DE6-B5F5-4C12993642B8}"/>
              </a:ext>
            </a:extLst>
          </p:cNvPr>
          <p:cNvSpPr/>
          <p:nvPr/>
        </p:nvSpPr>
        <p:spPr>
          <a:xfrm>
            <a:off x="0" y="3782545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Cargo</a:t>
            </a:r>
          </a:p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Sling</a:t>
            </a:r>
            <a:r>
              <a:rPr lang="nl-BE" dirty="0"/>
              <a:t> </a:t>
            </a:r>
            <a:r>
              <a:rPr lang="nl-BE" dirty="0" err="1"/>
              <a:t>loadable</a:t>
            </a:r>
            <a:r>
              <a:rPr lang="nl-BE" dirty="0"/>
              <a:t> cargo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CE6B465-8D7B-4157-B988-46E0F42B0087}"/>
              </a:ext>
            </a:extLst>
          </p:cNvPr>
          <p:cNvSpPr/>
          <p:nvPr/>
        </p:nvSpPr>
        <p:spPr>
          <a:xfrm>
            <a:off x="2135956" y="3248998"/>
            <a:ext cx="1350016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475982" y="2438989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96FA430C-6AB4-43C6-994A-CE29B8888CD2}"/>
              </a:ext>
            </a:extLst>
          </p:cNvPr>
          <p:cNvSpPr/>
          <p:nvPr/>
        </p:nvSpPr>
        <p:spPr>
          <a:xfrm>
            <a:off x="5555994" y="4149008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2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441816" y="1768147"/>
            <a:ext cx="3214168" cy="85084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Carriers need to move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within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range and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will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report.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96C4C760-0916-41E2-A42D-37CD2F11266D}"/>
              </a:ext>
            </a:extLst>
          </p:cNvPr>
          <p:cNvSpPr/>
          <p:nvPr/>
        </p:nvSpPr>
        <p:spPr>
          <a:xfrm>
            <a:off x="2642060" y="4520220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Follow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the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normal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dcs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procedure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sling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load cargo.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EBC6610E-F1ED-4006-956A-B48F3E01AFF6}"/>
              </a:ext>
            </a:extLst>
          </p:cNvPr>
          <p:cNvSpPr/>
          <p:nvPr/>
        </p:nvSpPr>
        <p:spPr>
          <a:xfrm>
            <a:off x="7716018" y="4419011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3</a:t>
            </a:r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A44AA8AF-D697-41E8-97EF-DA00E14F737B}"/>
              </a:ext>
            </a:extLst>
          </p:cNvPr>
          <p:cNvSpPr/>
          <p:nvPr/>
        </p:nvSpPr>
        <p:spPr>
          <a:xfrm>
            <a:off x="8076022" y="4779015"/>
            <a:ext cx="3093936" cy="6187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Sling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loading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is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only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possible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with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helicopter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carriers.</a:t>
            </a:r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3B172BBB-2023-4AA7-8CD0-D87A4AC1B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" r="12000"/>
          <a:stretch/>
        </p:blipFill>
        <p:spPr>
          <a:xfrm>
            <a:off x="6276002" y="4239009"/>
            <a:ext cx="1383723" cy="62896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AC8DDCF7-3F37-456B-AF7E-BDD9F39A3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6157953" y="3329422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Pijl: rechts 57">
            <a:extLst>
              <a:ext uri="{FF2B5EF4-FFF2-40B4-BE49-F238E27FC236}">
                <a16:creationId xmlns:a16="http://schemas.microsoft.com/office/drawing/2014/main" id="{EF2159CF-5ED7-4053-92AC-720ECB776F27}"/>
              </a:ext>
            </a:extLst>
          </p:cNvPr>
          <p:cNvSpPr/>
          <p:nvPr/>
        </p:nvSpPr>
        <p:spPr>
          <a:xfrm rot="378945">
            <a:off x="5615971" y="3301451"/>
            <a:ext cx="988381" cy="630008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43" name="Afbeelding 42">
            <a:extLst>
              <a:ext uri="{FF2B5EF4-FFF2-40B4-BE49-F238E27FC236}">
                <a16:creationId xmlns:a16="http://schemas.microsoft.com/office/drawing/2014/main" id="{78D7F613-C286-43C7-97E5-4C0819FC2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3575972" y="333899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Afbeelding 43">
            <a:extLst>
              <a:ext uri="{FF2B5EF4-FFF2-40B4-BE49-F238E27FC236}">
                <a16:creationId xmlns:a16="http://schemas.microsoft.com/office/drawing/2014/main" id="{3B3AF9DD-936E-48C3-8AE5-94BA8E06C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" t="409" r="9880" b="-409"/>
          <a:stretch/>
        </p:blipFill>
        <p:spPr>
          <a:xfrm>
            <a:off x="155936" y="3338999"/>
            <a:ext cx="1800018" cy="6376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Afbeelding 50">
            <a:extLst>
              <a:ext uri="{FF2B5EF4-FFF2-40B4-BE49-F238E27FC236}">
                <a16:creationId xmlns:a16="http://schemas.microsoft.com/office/drawing/2014/main" id="{5C4BA933-8B5F-46CF-B2BA-D623B238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3769966"/>
            <a:ext cx="12192000" cy="3079072"/>
          </a:xfrm>
          <a:prstGeom prst="rect">
            <a:avLst/>
          </a:prstGeom>
        </p:spPr>
      </p:pic>
      <p:sp>
        <p:nvSpPr>
          <p:cNvPr id="52" name="Rechthoek 51">
            <a:extLst>
              <a:ext uri="{FF2B5EF4-FFF2-40B4-BE49-F238E27FC236}">
                <a16:creationId xmlns:a16="http://schemas.microsoft.com/office/drawing/2014/main" id="{1EA41496-A759-48BC-864F-CD195CE76435}"/>
              </a:ext>
            </a:extLst>
          </p:cNvPr>
          <p:cNvSpPr/>
          <p:nvPr/>
        </p:nvSpPr>
        <p:spPr>
          <a:xfrm>
            <a:off x="0" y="3773583"/>
            <a:ext cx="12183601" cy="3075455"/>
          </a:xfrm>
          <a:prstGeom prst="rect">
            <a:avLst/>
          </a:prstGeom>
          <a:solidFill>
            <a:srgbClr val="FFFFFF">
              <a:alpha val="25882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237972B-C642-4260-9C44-F0B362DDBF19}"/>
              </a:ext>
            </a:extLst>
          </p:cNvPr>
          <p:cNvSpPr/>
          <p:nvPr/>
        </p:nvSpPr>
        <p:spPr>
          <a:xfrm>
            <a:off x="3665973" y="1178975"/>
            <a:ext cx="6660074" cy="66600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accent1"/>
                </a:solidFill>
                <a:latin typeface="Call Of Ops Duty" panose="02000500000000000000" pitchFamily="2" charset="0"/>
              </a:rPr>
              <a:t>Reporting 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E70BB-7F2E-4B9F-ACB2-2DC01586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stationary</a:t>
            </a:r>
            <a:r>
              <a:rPr lang="nl-BE" dirty="0"/>
              <a:t> cargo </a:t>
            </a:r>
            <a:r>
              <a:rPr lang="nl-BE" dirty="0" err="1"/>
              <a:t>communication</a:t>
            </a:r>
            <a:endParaRPr lang="nl-BE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92773012-0674-4C7F-84F3-5483745F2707}"/>
              </a:ext>
            </a:extLst>
          </p:cNvPr>
          <p:cNvSpPr/>
          <p:nvPr/>
        </p:nvSpPr>
        <p:spPr>
          <a:xfrm>
            <a:off x="4978666" y="2687735"/>
            <a:ext cx="540006" cy="54000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dirty="0">
                <a:solidFill>
                  <a:schemeClr val="tx1"/>
                </a:solidFill>
                <a:latin typeface="Call Of Ops Duty" panose="02000500000000000000" pitchFamily="2" charset="0"/>
              </a:rPr>
              <a:t>1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B25054EB-E899-4AD8-B3B8-4F79848E4E09}"/>
              </a:ext>
            </a:extLst>
          </p:cNvPr>
          <p:cNvSpPr/>
          <p:nvPr/>
        </p:nvSpPr>
        <p:spPr>
          <a:xfrm>
            <a:off x="1950876" y="1782427"/>
            <a:ext cx="3214168" cy="1067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A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communication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truck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needs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nearby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able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to have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stationary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cargo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location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being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 </a:t>
            </a:r>
            <a:r>
              <a:rPr lang="nl-BE" sz="1600" dirty="0" err="1">
                <a:solidFill>
                  <a:schemeClr val="tx1"/>
                </a:solidFill>
                <a:latin typeface="Call Of Ops Duty" panose="02000500000000000000" pitchFamily="2" charset="0"/>
              </a:rPr>
              <a:t>reported</a:t>
            </a:r>
            <a:r>
              <a:rPr lang="nl-BE" sz="1600" dirty="0">
                <a:solidFill>
                  <a:schemeClr val="tx1"/>
                </a:solidFill>
                <a:latin typeface="Call Of Ops Duty" panose="02000500000000000000" pitchFamily="2" charset="0"/>
              </a:rPr>
              <a:t>.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4EE0E63-16EF-40DE-9CC5-5965155C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97" y="4028082"/>
            <a:ext cx="1980024" cy="88899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5D6C757-2520-4442-973F-B7A04FA6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38" y="3343907"/>
            <a:ext cx="2042213" cy="88899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DDFA9C-73D4-4350-BD73-FCA406C9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Declaration</a:t>
            </a:r>
            <a:r>
              <a:rPr lang="nl-BE" dirty="0"/>
              <a:t> of cargo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A9AE182-3E4A-4CD7-97DD-D00508725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380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12829</TotalTime>
  <Words>215</Words>
  <Application>Microsoft Office PowerPoint</Application>
  <PresentationFormat>Breedbeeld</PresentationFormat>
  <Paragraphs>70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6" baseType="lpstr">
      <vt:lpstr>STCaiyun</vt:lpstr>
      <vt:lpstr>Calibri</vt:lpstr>
      <vt:lpstr>Call Of Ops Duty</vt:lpstr>
      <vt:lpstr>Corbel</vt:lpstr>
      <vt:lpstr>Know Your Product</vt:lpstr>
      <vt:lpstr>Stencil Cargo Army</vt:lpstr>
      <vt:lpstr>Wingdings</vt:lpstr>
      <vt:lpstr>Gestreept</vt:lpstr>
      <vt:lpstr>moose for dcs world cargo handling</vt:lpstr>
      <vt:lpstr>m.o.o.s.e. Cargo system</vt:lpstr>
      <vt:lpstr>Moveable cargo</vt:lpstr>
      <vt:lpstr>stationary cargo</vt:lpstr>
      <vt:lpstr>Sling loadable cargo</vt:lpstr>
      <vt:lpstr>stationary cargo communication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550</cp:revision>
  <dcterms:created xsi:type="dcterms:W3CDTF">2016-04-14T07:37:30Z</dcterms:created>
  <dcterms:modified xsi:type="dcterms:W3CDTF">2018-08-30T19:47:45Z</dcterms:modified>
</cp:coreProperties>
</file>